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C0212C-56D6-4F08-B168-A31A7FE55643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898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A36257-5393-47C7-A1EA-50178DD5EEB6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6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3917" y="274639"/>
            <a:ext cx="2258483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4234" y="274639"/>
            <a:ext cx="6576484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7DEA9-109A-4E15-9DF7-DEA2DE32AB07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65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15218" y="4076701"/>
            <a:ext cx="5761567" cy="1368425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15218" y="5516564"/>
            <a:ext cx="5761567" cy="7191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latin typeface="Futura LT Book" pitchFamily="2" charset="0"/>
                <a:ea typeface="굴림" charset="-127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856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6256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71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8" y="2205039"/>
            <a:ext cx="5369983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05039"/>
            <a:ext cx="5369984" cy="4319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1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8500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3285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7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97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AEFA40-26F4-408E-915A-20BE615BEAA9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828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314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5589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2851" y="1125539"/>
            <a:ext cx="2734733" cy="53990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8" y="1125539"/>
            <a:ext cx="8005233" cy="53990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605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C04E36-A46F-4056-B795-B4B47A6A2E24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0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4234" y="1600201"/>
            <a:ext cx="441748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64917" y="1600201"/>
            <a:ext cx="44174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89AA0-BA82-494C-9E4E-0EC8FA50E69D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4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BE070-8202-48C0-8282-A3C06C79BC80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63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980017-1F54-48A7-B545-4E43136DF56B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0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9B0D03-3D10-46D1-84A7-C2A8F0811669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1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3350D-B8C3-4630-8309-0E1CCA1BE8B3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58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0B0C2E-8C87-46B4-9FCA-8E125E4A2A84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384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44234" y="274638"/>
            <a:ext cx="902335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44234" y="1600201"/>
            <a:ext cx="903816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fld id="{808DE21B-D882-40DB-B356-90534372F72F}" type="slidenum">
              <a:rPr lang="ru-RU"/>
              <a:pPr/>
              <a:t>‹N°›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666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66666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66666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8" y="1125539"/>
            <a:ext cx="1094316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8" y="2205039"/>
            <a:ext cx="10943167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8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Futura LT Book" pitchFamily="2" charset="0"/>
          <a:ea typeface="굴림" charset="-127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4CB4564-0104-4FAB-B034-F49EA6681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396" y="4076701"/>
            <a:ext cx="9022702" cy="1368425"/>
          </a:xfrm>
        </p:spPr>
        <p:txBody>
          <a:bodyPr/>
          <a:lstStyle/>
          <a:p>
            <a:r>
              <a:rPr lang="en-US" b="1" dirty="0"/>
              <a:t>Chapter 08</a:t>
            </a:r>
            <a:br>
              <a:rPr lang="en-US" dirty="0"/>
            </a:br>
            <a:r>
              <a:rPr lang="en-US" dirty="0"/>
              <a:t>Abstract Classes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60A1EAB9-EAEF-4BCA-BA81-14126B932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6041" y="5637862"/>
            <a:ext cx="6830744" cy="719137"/>
          </a:xfrm>
        </p:spPr>
        <p:txBody>
          <a:bodyPr/>
          <a:lstStyle/>
          <a:p>
            <a:r>
              <a:rPr lang="fr-FR" dirty="0"/>
              <a:t>FALL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7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593A5-9A49-46EB-B328-428AC38BF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179BA8-CE9F-46D9-8ADD-1D824BEB4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772C74-A586-4B85-B042-57BD9DA6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63" y="351758"/>
            <a:ext cx="8150292" cy="65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7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33FDBF-6966-4CFB-8571-D5FC4D01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6211F2-B53C-4EAF-8608-2DDBB05C9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73BDE7-BFFD-455B-8B07-2FB52BD0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51" y="274639"/>
            <a:ext cx="9200961" cy="59023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BC149A-1A3D-4B49-A2C4-0A9857EEB869}"/>
              </a:ext>
            </a:extLst>
          </p:cNvPr>
          <p:cNvSpPr/>
          <p:nvPr/>
        </p:nvSpPr>
        <p:spPr bwMode="auto">
          <a:xfrm>
            <a:off x="9825135" y="1810139"/>
            <a:ext cx="1212979" cy="335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Futura LT Book" pitchFamily="2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37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5EDE9-BF73-4384-A757-32F6698D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88AF3E-D5D8-4AC9-AD75-0CDB2C5F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A85A35-4EB7-4D47-A9CC-C7615711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86" y="731836"/>
            <a:ext cx="9071699" cy="51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5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121FB8-DF90-4F88-819D-43322047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1E4013-E85A-4DB9-B75E-1A70B662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FE7591-AB4A-47D7-8C72-1A930FD8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91" y="118289"/>
            <a:ext cx="9786009" cy="66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95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336C0C-92C5-4D7D-AFD7-6B4BB1B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A39C29-B916-42B4-81F8-1FCB744F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88BA0D-A06E-4E89-AFC8-B91323A0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4" y="337010"/>
            <a:ext cx="9286695" cy="60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C56F5-5699-40D6-BD3E-F105ADFA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71248B-0719-4B88-AC34-986D0AAE6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619" y="485193"/>
            <a:ext cx="9795381" cy="5607698"/>
          </a:xfrm>
        </p:spPr>
      </p:pic>
    </p:spTree>
    <p:extLst>
      <p:ext uri="{BB962C8B-B14F-4D97-AF65-F5344CB8AC3E}">
        <p14:creationId xmlns:p14="http://schemas.microsoft.com/office/powerpoint/2010/main" val="328688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979C59-A4E3-4A37-AFCA-41A479EA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75416E-9A79-4689-B862-5F926E3CF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3C2111-7C4F-45D6-92EE-839343EE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4" y="1251338"/>
            <a:ext cx="9545216" cy="45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3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3DDE55-5AE8-4E44-B5BD-5C6F8395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735F379-BC62-4D3C-B8ED-2396F5B25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763" y="1918161"/>
            <a:ext cx="9037637" cy="3890040"/>
          </a:xfrm>
        </p:spPr>
      </p:pic>
    </p:spTree>
    <p:extLst>
      <p:ext uri="{BB962C8B-B14F-4D97-AF65-F5344CB8AC3E}">
        <p14:creationId xmlns:p14="http://schemas.microsoft.com/office/powerpoint/2010/main" val="252803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B1501-433C-494A-8470-60E82A49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85FBF-BCEC-42A2-8017-B4FA54D8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13C4A7-9D69-4E01-9F58-423EB701C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76" y="148583"/>
            <a:ext cx="8302940" cy="64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6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6AD6A-1D30-4494-B84F-480844D4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300B99C-1596-4CB3-8C54-8923F51E8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0988" y="357180"/>
            <a:ext cx="7718205" cy="6114216"/>
          </a:xfrm>
        </p:spPr>
      </p:pic>
    </p:spTree>
    <p:extLst>
      <p:ext uri="{BB962C8B-B14F-4D97-AF65-F5344CB8AC3E}">
        <p14:creationId xmlns:p14="http://schemas.microsoft.com/office/powerpoint/2010/main" val="295146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103F9D4-2A8E-44D9-847A-17D1973A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Abstract Classes and Methods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33B9525-4CFD-4008-A463-E168DD5B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Abstract</a:t>
            </a:r>
            <a:r>
              <a:rPr lang="en-US" dirty="0"/>
              <a:t> Classes</a:t>
            </a:r>
          </a:p>
          <a:p>
            <a:pPr lvl="1"/>
            <a:r>
              <a:rPr lang="en-US" dirty="0"/>
              <a:t>Classes that are too general to create real objects</a:t>
            </a:r>
          </a:p>
          <a:p>
            <a:pPr lvl="2"/>
            <a:r>
              <a:rPr lang="en-US" dirty="0"/>
              <a:t>Example: food, number  </a:t>
            </a:r>
          </a:p>
          <a:p>
            <a:pPr lvl="1"/>
            <a:r>
              <a:rPr lang="en-US" dirty="0"/>
              <a:t>Used only as abstract </a:t>
            </a:r>
            <a:r>
              <a:rPr lang="en-US" dirty="0" err="1"/>
              <a:t>superclasses</a:t>
            </a:r>
            <a:r>
              <a:rPr lang="en-US" dirty="0"/>
              <a:t> for </a:t>
            </a:r>
            <a:r>
              <a:rPr lang="en-US" b="1" dirty="0"/>
              <a:t>concrete</a:t>
            </a:r>
            <a:r>
              <a:rPr lang="en-US" dirty="0"/>
              <a:t> subclasses and to declare reference variables</a:t>
            </a:r>
          </a:p>
          <a:p>
            <a:pPr lvl="1"/>
            <a:r>
              <a:rPr lang="en-US" dirty="0"/>
              <a:t>Many inheritance hierarchies have abstract </a:t>
            </a:r>
            <a:r>
              <a:rPr lang="en-US" dirty="0" err="1"/>
              <a:t>superclasses</a:t>
            </a:r>
            <a:r>
              <a:rPr lang="en-US" dirty="0"/>
              <a:t> occupying the top few levels </a:t>
            </a:r>
          </a:p>
          <a:p>
            <a:pPr lvl="1"/>
            <a:r>
              <a:rPr lang="en-US" dirty="0"/>
              <a:t>Keyword </a:t>
            </a:r>
            <a:r>
              <a:rPr lang="en-US" dirty="0">
                <a:solidFill>
                  <a:srgbClr val="FF0000"/>
                </a:solidFill>
              </a:rPr>
              <a:t>abstract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Used to declare a class </a:t>
            </a:r>
            <a:r>
              <a:rPr lang="en-US" i="1" dirty="0"/>
              <a:t>abstract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Used to declare a method </a:t>
            </a:r>
            <a:r>
              <a:rPr lang="en-US" i="1" dirty="0"/>
              <a:t>abstract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Abstract classes normally contain </a:t>
            </a:r>
            <a:r>
              <a:rPr lang="en-US" dirty="0">
                <a:solidFill>
                  <a:srgbClr val="00B0F0"/>
                </a:solidFill>
              </a:rPr>
              <a:t>one or more abstract methods</a:t>
            </a:r>
          </a:p>
          <a:p>
            <a:pPr lvl="3"/>
            <a:r>
              <a:rPr lang="en-US" dirty="0"/>
              <a:t>All concrete subclasses must override all inherited abstract methods. </a:t>
            </a:r>
          </a:p>
        </p:txBody>
      </p:sp>
    </p:spTree>
    <p:extLst>
      <p:ext uri="{BB962C8B-B14F-4D97-AF65-F5344CB8AC3E}">
        <p14:creationId xmlns:p14="http://schemas.microsoft.com/office/powerpoint/2010/main" val="1600516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CEDF4-AB62-4293-88B5-AAD958FA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52CF3E-2572-4BAF-A703-71B155EEE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5EE305-2B08-4EE4-B380-EA4C7061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20" y="162593"/>
            <a:ext cx="8339942" cy="65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BD82C9-E481-45B9-9F7B-6419DB58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9EA36-DD92-4D00-ABAB-9B5A5D434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DCED528-17B7-4799-8A5A-73332054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53" y="274638"/>
            <a:ext cx="8774348" cy="64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64A91-ED37-45BB-9711-035C835F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B82AFD-9755-4C47-8DBA-191CE739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D0FD96-F84E-458F-97C8-9ABD1956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64" y="556240"/>
            <a:ext cx="8865221" cy="57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5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1EBB99-575F-416B-A647-B9733B09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D4AD02-6DDE-4C73-8C3C-D2F06932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B5D58B-D85F-49C8-95FE-91158809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68" y="1670179"/>
            <a:ext cx="8990100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A70BD-0ABB-477A-A81E-EE5B1EB1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8FA75-68AE-4D89-A44C-FBCB8B6E1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BEE2F1-AF47-4B80-BCF0-C698706B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30" y="1218156"/>
            <a:ext cx="9259079" cy="49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9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BC8C3-F44D-4BAC-BDB6-94ACA8D5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Methods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9E8324-DE2F-4733-9BA0-A87F6AFB4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getClass</a:t>
            </a:r>
            <a:r>
              <a:rPr lang="en-US" dirty="0"/>
              <a:t>() method</a:t>
            </a:r>
          </a:p>
          <a:p>
            <a:pPr lvl="1"/>
            <a:r>
              <a:rPr lang="en-US" dirty="0" err="1"/>
              <a:t>Inehrited</a:t>
            </a:r>
            <a:r>
              <a:rPr lang="en-US" dirty="0"/>
              <a:t> from object </a:t>
            </a:r>
          </a:p>
          <a:p>
            <a:pPr lvl="1"/>
            <a:r>
              <a:rPr lang="en-US" dirty="0"/>
              <a:t>Returns an object of type </a:t>
            </a:r>
            <a:r>
              <a:rPr lang="en-US" dirty="0" err="1"/>
              <a:t>java.lang.class</a:t>
            </a:r>
            <a:endParaRPr lang="en-US" dirty="0"/>
          </a:p>
          <a:p>
            <a:r>
              <a:rPr lang="en-US" dirty="0" err="1"/>
              <a:t>getName</a:t>
            </a:r>
            <a:r>
              <a:rPr lang="en-US" dirty="0"/>
              <a:t>() method of Class </a:t>
            </a:r>
            <a:r>
              <a:rPr lang="en-US" dirty="0" err="1"/>
              <a:t>class</a:t>
            </a:r>
            <a:endParaRPr lang="en-US" dirty="0"/>
          </a:p>
          <a:p>
            <a:pPr lvl="1"/>
            <a:r>
              <a:rPr lang="en-US" dirty="0"/>
              <a:t>Returns </a:t>
            </a:r>
            <a:r>
              <a:rPr lang="en-US" dirty="0" err="1"/>
              <a:t>tha</a:t>
            </a:r>
            <a:r>
              <a:rPr lang="en-US" dirty="0"/>
              <a:t> class’s name</a:t>
            </a:r>
          </a:p>
        </p:txBody>
      </p:sp>
    </p:spTree>
    <p:extLst>
      <p:ext uri="{BB962C8B-B14F-4D97-AF65-F5344CB8AC3E}">
        <p14:creationId xmlns:p14="http://schemas.microsoft.com/office/powerpoint/2010/main" val="357309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B821B1-F633-4B46-BF73-B944E02C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final Methods and Classes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0E03A-245D-4B14-9088-142E4C71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methods</a:t>
            </a:r>
          </a:p>
          <a:p>
            <a:pPr lvl="1"/>
            <a:r>
              <a:rPr lang="en-US" dirty="0"/>
              <a:t>Cannot be </a:t>
            </a:r>
            <a:r>
              <a:rPr lang="en-US" dirty="0" err="1"/>
              <a:t>overriden</a:t>
            </a:r>
            <a:r>
              <a:rPr lang="en-US" dirty="0"/>
              <a:t> in a subclass</a:t>
            </a:r>
          </a:p>
          <a:p>
            <a:pPr lvl="1"/>
            <a:r>
              <a:rPr lang="en-US" dirty="0"/>
              <a:t>Private and static methods are implicitly final</a:t>
            </a:r>
          </a:p>
          <a:p>
            <a:pPr lvl="1"/>
            <a:r>
              <a:rPr lang="en-US" dirty="0"/>
              <a:t>Final methods are resolved at compile time  </a:t>
            </a:r>
          </a:p>
          <a:p>
            <a:r>
              <a:rPr lang="en-US" dirty="0"/>
              <a:t>Final classes </a:t>
            </a:r>
          </a:p>
          <a:p>
            <a:pPr lvl="1"/>
            <a:r>
              <a:rPr lang="en-US" dirty="0"/>
              <a:t>Cannot be extended by a subclass </a:t>
            </a:r>
          </a:p>
          <a:p>
            <a:pPr lvl="1"/>
            <a:r>
              <a:rPr lang="en-US" dirty="0"/>
              <a:t>All methods in a final class are implicitly final</a:t>
            </a:r>
          </a:p>
        </p:txBody>
      </p:sp>
    </p:spTree>
    <p:extLst>
      <p:ext uri="{BB962C8B-B14F-4D97-AF65-F5344CB8AC3E}">
        <p14:creationId xmlns:p14="http://schemas.microsoft.com/office/powerpoint/2010/main" val="166690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023E1-8C5E-4A36-B735-555B5B59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14E115-0828-4A9F-9B52-E199D67A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the Java API, the vast majority of classes are not declared final. This enables inheritance and polymorphism—the fundamental capabilities of object-oriented programming. However, in some cases, it is important to declare classes final—typically for security reasons.</a:t>
            </a:r>
          </a:p>
        </p:txBody>
      </p:sp>
    </p:spTree>
    <p:extLst>
      <p:ext uri="{BB962C8B-B14F-4D97-AF65-F5344CB8AC3E}">
        <p14:creationId xmlns:p14="http://schemas.microsoft.com/office/powerpoint/2010/main" val="234294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DFC2C-9263-461E-A70A-5ED0D0BE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Abstract Classes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2E81FD-01B1-4633-AAF9-1FBBE89C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abstract class declares common attributes and behaviors of the various classes in a class hierarchy. 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An </a:t>
            </a:r>
            <a:r>
              <a:rPr lang="en-US" sz="2400" b="1" dirty="0">
                <a:solidFill>
                  <a:srgbClr val="00B050"/>
                </a:solidFill>
              </a:rPr>
              <a:t>abstract</a:t>
            </a:r>
            <a:r>
              <a:rPr lang="en-US" sz="2400" b="1" dirty="0">
                <a:solidFill>
                  <a:srgbClr val="00B0F0"/>
                </a:solidFill>
              </a:rPr>
              <a:t> class typically contains one or more abstract methods that subclasses must override if the subclasses are to be </a:t>
            </a:r>
            <a:r>
              <a:rPr lang="en-US" sz="2400" b="1" dirty="0">
                <a:solidFill>
                  <a:srgbClr val="00B050"/>
                </a:solidFill>
              </a:rPr>
              <a:t>concrete</a:t>
            </a:r>
            <a:r>
              <a:rPr lang="en-US" sz="2400" b="1" dirty="0">
                <a:solidFill>
                  <a:srgbClr val="00B0F0"/>
                </a:solidFill>
              </a:rPr>
              <a:t>. </a:t>
            </a:r>
          </a:p>
          <a:p>
            <a:r>
              <a:rPr lang="en-US" sz="2400" dirty="0"/>
              <a:t>The instance variable and concrete methods of an abstract class are subject to the normal rules of inheritance.</a:t>
            </a:r>
          </a:p>
        </p:txBody>
      </p:sp>
    </p:spTree>
    <p:extLst>
      <p:ext uri="{BB962C8B-B14F-4D97-AF65-F5344CB8AC3E}">
        <p14:creationId xmlns:p14="http://schemas.microsoft.com/office/powerpoint/2010/main" val="382971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FCAD3-8DAA-4BDD-9E00-C4081964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Programming Error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C2AF0-5CC4-4A47-9B53-1642147F3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Attempting to </a:t>
            </a:r>
            <a:r>
              <a:rPr lang="en-US" sz="2800" dirty="0">
                <a:solidFill>
                  <a:srgbClr val="FF0000"/>
                </a:solidFill>
              </a:rPr>
              <a:t>instantiate</a:t>
            </a:r>
            <a:r>
              <a:rPr lang="en-US" sz="2800" dirty="0"/>
              <a:t> an object of an abstract class is a </a:t>
            </a:r>
            <a:r>
              <a:rPr lang="en-US" sz="2800" dirty="0">
                <a:solidFill>
                  <a:srgbClr val="FF0000"/>
                </a:solidFill>
              </a:rPr>
              <a:t>compilation error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Failure to </a:t>
            </a:r>
            <a:r>
              <a:rPr lang="en-US" sz="2800" dirty="0">
                <a:solidFill>
                  <a:srgbClr val="002060"/>
                </a:solidFill>
              </a:rPr>
              <a:t>implement a </a:t>
            </a:r>
            <a:r>
              <a:rPr lang="en-US" sz="2800" dirty="0" err="1">
                <a:solidFill>
                  <a:srgbClr val="002060"/>
                </a:solidFill>
              </a:rPr>
              <a:t>superclasse’s</a:t>
            </a:r>
            <a:r>
              <a:rPr lang="en-US" sz="2800" dirty="0">
                <a:solidFill>
                  <a:srgbClr val="002060"/>
                </a:solidFill>
              </a:rPr>
              <a:t> abstract method</a:t>
            </a:r>
            <a:r>
              <a:rPr lang="en-US" sz="2800" dirty="0"/>
              <a:t> in a subclass is </a:t>
            </a:r>
            <a:r>
              <a:rPr lang="en-US" sz="2800" dirty="0">
                <a:solidFill>
                  <a:srgbClr val="FF0000"/>
                </a:solidFill>
              </a:rPr>
              <a:t>a compilation error </a:t>
            </a:r>
            <a:r>
              <a:rPr lang="en-US" sz="2800" dirty="0"/>
              <a:t>unless the subclass is also declared abstract. </a:t>
            </a:r>
          </a:p>
        </p:txBody>
      </p:sp>
    </p:spTree>
    <p:extLst>
      <p:ext uri="{BB962C8B-B14F-4D97-AF65-F5344CB8AC3E}">
        <p14:creationId xmlns:p14="http://schemas.microsoft.com/office/powerpoint/2010/main" val="175817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91A003-8654-46A8-878C-4F6651C7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ECAC19-9D5E-44D4-B7B4-DBA0B6136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45823C-AB24-40B4-A9EE-D6AD7672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4" y="1600201"/>
            <a:ext cx="9647766" cy="40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5E046C-E6C6-4292-80E2-29411D45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1D672C-B2F2-4846-83EB-AA773C01D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superclass Employee</a:t>
            </a:r>
          </a:p>
          <a:p>
            <a:pPr lvl="1"/>
            <a:r>
              <a:rPr lang="en-US" dirty="0"/>
              <a:t>Earnings() is declared abstract </a:t>
            </a:r>
          </a:p>
          <a:p>
            <a:pPr lvl="2"/>
            <a:r>
              <a:rPr lang="en-US" dirty="0"/>
              <a:t>No implementation can be given for earnings() in the Employee abstract class</a:t>
            </a:r>
          </a:p>
          <a:p>
            <a:pPr lvl="1"/>
            <a:r>
              <a:rPr lang="en-US" dirty="0"/>
              <a:t>An array of Employee variables will store references to subclass objects</a:t>
            </a:r>
          </a:p>
          <a:p>
            <a:pPr lvl="2"/>
            <a:r>
              <a:rPr lang="en-US" dirty="0"/>
              <a:t>Earnings() method calls from these variables will call the appropriate version of the earnings() method.  </a:t>
            </a:r>
          </a:p>
        </p:txBody>
      </p:sp>
    </p:spTree>
    <p:extLst>
      <p:ext uri="{BB962C8B-B14F-4D97-AF65-F5344CB8AC3E}">
        <p14:creationId xmlns:p14="http://schemas.microsoft.com/office/powerpoint/2010/main" val="226164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664FE-820E-487A-9B8C-335745C3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506CF-B571-47C2-8C77-C9BD1E5D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D48BB6-B3B0-42A8-BEF4-06E685BF4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1"/>
          <a:stretch/>
        </p:blipFill>
        <p:spPr>
          <a:xfrm>
            <a:off x="2466975" y="503237"/>
            <a:ext cx="9725025" cy="58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FF9B8-BF1B-4BCD-B682-C943701B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AB7D2-F2B0-4100-9448-27792060E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09C17C-6E50-4849-A15E-81410D908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234" y="561433"/>
            <a:ext cx="9251756" cy="62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88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E32B4C-79C0-4280-BA90-E757927C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803814-DD5E-4144-912F-C66AC67B8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C3C6B9-D154-4FFB-AA6D-A6E68680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09" y="274638"/>
            <a:ext cx="8763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14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Futura LT Book"/>
        <a:ea typeface="굴림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11571</TotalTime>
  <Words>352</Words>
  <Application>Microsoft Office PowerPoint</Application>
  <PresentationFormat>Grand écran</PresentationFormat>
  <Paragraphs>42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Futura LT Book</vt:lpstr>
      <vt:lpstr>Custom Design</vt:lpstr>
      <vt:lpstr>template</vt:lpstr>
      <vt:lpstr>Chapter 08 Abstract Classes</vt:lpstr>
      <vt:lpstr>Abstract Classes and Methods</vt:lpstr>
      <vt:lpstr>Abstract Classes </vt:lpstr>
      <vt:lpstr>Common Programming Error</vt:lpstr>
      <vt:lpstr>Présentation PowerPoint</vt:lpstr>
      <vt:lpstr>Example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Useful Methods</vt:lpstr>
      <vt:lpstr>final Methods and Classes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Safae Bourhnane &lt; 69022 &gt;</dc:creator>
  <cp:lastModifiedBy>Safae Bourhnane &lt; 69022 &gt;</cp:lastModifiedBy>
  <cp:revision>351</cp:revision>
  <dcterms:created xsi:type="dcterms:W3CDTF">2021-09-16T08:33:26Z</dcterms:created>
  <dcterms:modified xsi:type="dcterms:W3CDTF">2021-11-01T13:37:56Z</dcterms:modified>
</cp:coreProperties>
</file>